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sldIdLst>
    <p:sldId id="281" r:id="rId2"/>
    <p:sldId id="335" r:id="rId3"/>
    <p:sldId id="334" r:id="rId4"/>
    <p:sldId id="306" r:id="rId5"/>
    <p:sldId id="307" r:id="rId6"/>
    <p:sldId id="308" r:id="rId7"/>
    <p:sldId id="309" r:id="rId8"/>
    <p:sldId id="311" r:id="rId9"/>
    <p:sldId id="333" r:id="rId10"/>
    <p:sldId id="304" r:id="rId11"/>
    <p:sldId id="312" r:id="rId12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6FF"/>
    <a:srgbClr val="F9D3D3"/>
    <a:srgbClr val="E6E6E6"/>
    <a:srgbClr val="CCCCCC"/>
    <a:srgbClr val="F3F3F3"/>
    <a:srgbClr val="EEEEEE"/>
    <a:srgbClr val="FADEDE"/>
    <a:srgbClr val="B7DBFF"/>
    <a:srgbClr val="F7C9C9"/>
    <a:srgbClr val="EF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27" autoAdjust="0"/>
  </p:normalViewPr>
  <p:slideViewPr>
    <p:cSldViewPr>
      <p:cViewPr varScale="1">
        <p:scale>
          <a:sx n="38" d="100"/>
          <a:sy n="38" d="100"/>
        </p:scale>
        <p:origin x="94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9AEDE-474B-4073-87E5-534F34D1243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CC2D6-7AF9-4782-B0C1-BFECAFA51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7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60920C-D4C1-4026-9DDF-434F6E0E00E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F67ED5D-72EF-44F7-9381-B061FF40A215}"/>
              </a:ext>
            </a:extLst>
          </p:cNvPr>
          <p:cNvSpPr/>
          <p:nvPr userDrawn="1"/>
        </p:nvSpPr>
        <p:spPr>
          <a:xfrm>
            <a:off x="-304800" y="1337956"/>
            <a:ext cx="3081195" cy="8949044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1" y="9821615"/>
                </a:lnTo>
                <a:lnTo>
                  <a:pt x="0" y="9821615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7536838-2E4B-465C-BEE1-E949F8315722}"/>
              </a:ext>
            </a:extLst>
          </p:cNvPr>
          <p:cNvSpPr/>
          <p:nvPr userDrawn="1"/>
        </p:nvSpPr>
        <p:spPr>
          <a:xfrm>
            <a:off x="0" y="0"/>
            <a:ext cx="3101790" cy="100266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3518216" y="0"/>
                </a:moveTo>
                <a:lnTo>
                  <a:pt x="0" y="8934210"/>
                </a:lnTo>
                <a:lnTo>
                  <a:pt x="0" y="0"/>
                </a:lnTo>
                <a:lnTo>
                  <a:pt x="3518216" y="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EBF1C81-62EA-463C-9AB4-69964DA43E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7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29A24-29BF-460E-8FD5-3E03BF68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2FE07-0D70-415A-B277-0ED4DFAB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78AC9-5AA7-488F-A001-0D1C7DB51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423E0F-47DA-46A7-9912-95DA6DDC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83E3D-DA24-4212-B8F1-6CF57423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8674C6-F5F9-4F95-A762-C43E940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712C0-1D4C-41C9-AE02-31194AF2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93C1CF-DBE5-4793-83F6-D67C7123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51C15B-A0AC-4954-8377-64539EF5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874333-2830-4A39-B325-1634944BA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D9478C-EB43-44BF-A872-39FDF5949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9D8BBA-64E9-4CC5-B557-7BD2F387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0F02B7-CC7B-41CC-B92D-0E7F9B36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0390AD-1EFA-439D-B8C3-4CB869CD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2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ВЕТ Пустой 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BAC997-BB3D-4DDF-B193-4BCC7E88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0129C5-F1D5-4B94-A0DD-F5FFEF2A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9A013C-4DB7-4BEE-9D3F-78DE4BDC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13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0D0694-D12B-4775-B1F1-AC3116FA112D}"/>
              </a:ext>
            </a:extLst>
          </p:cNvPr>
          <p:cNvSpPr/>
          <p:nvPr userDrawn="1"/>
        </p:nvSpPr>
        <p:spPr>
          <a:xfrm rot="10800000" flipH="1">
            <a:off x="16847712" y="0"/>
            <a:ext cx="1435425" cy="10287000"/>
          </a:xfrm>
          <a:prstGeom prst="rect">
            <a:avLst/>
          </a:prstGeom>
          <a:gradFill>
            <a:gsLst>
              <a:gs pos="82000">
                <a:srgbClr val="1B3281"/>
              </a:gs>
              <a:gs pos="6000">
                <a:srgbClr val="0072B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00" dirty="0">
              <a:latin typeface="Arial" panose="020B0604020202020204" pitchFamily="34" charset="0"/>
            </a:endParaRPr>
          </a:p>
        </p:txBody>
      </p:sp>
      <p:pic>
        <p:nvPicPr>
          <p:cNvPr id="7" name="Рисунок 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D42D58B-1A3F-4F9E-AC76-17F6671C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560" y="228599"/>
            <a:ext cx="1059729" cy="1229036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7037436" y="9630985"/>
            <a:ext cx="1103708" cy="56457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FCBAD97-65E4-43C9-84A2-90326F2BBDA2}"/>
              </a:ext>
            </a:extLst>
          </p:cNvPr>
          <p:cNvCxnSpPr/>
          <p:nvPr userDrawn="1"/>
        </p:nvCxnSpPr>
        <p:spPr>
          <a:xfrm>
            <a:off x="1" y="1676400"/>
            <a:ext cx="2786744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C8B4AE1-EAB5-46B7-9AE3-C3ED6E934F8D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9D5C9-51F2-407D-B8A4-84BDF075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C5A8C1-7FC1-45EA-8A61-582C17D7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CA47D-BF78-4835-AC49-576A15E6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92088-85C6-4C3E-B2A7-263BA221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C2DAA-C125-4FF5-8550-63343BC3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2D7DF31-192D-4D35-91AC-3189CA551E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8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ECE6E65A-F900-461E-990F-2D792E5B0B20}"/>
              </a:ext>
            </a:extLst>
          </p:cNvPr>
          <p:cNvSpPr/>
          <p:nvPr userDrawn="1"/>
        </p:nvSpPr>
        <p:spPr>
          <a:xfrm>
            <a:off x="13599500" y="0"/>
            <a:ext cx="4859655" cy="688559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D04E3A4-681C-4B08-9FE6-69C01C9F8C47}"/>
              </a:ext>
            </a:extLst>
          </p:cNvPr>
          <p:cNvSpPr/>
          <p:nvPr userDrawn="1"/>
        </p:nvSpPr>
        <p:spPr>
          <a:xfrm>
            <a:off x="14644690" y="1337955"/>
            <a:ext cx="3814466" cy="8949045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8864F-EAEB-4C28-963F-8BD810CA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EB49DB-EAEA-4D29-BBFC-2127AB8C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3A8393-7CF1-47B6-82BB-856B2CC6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AA88F-F4CD-4B10-A187-833F6547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591C8-FA54-4187-8F29-3F81CB53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7DAB922-1947-4B48-9CD9-E20529A51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1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E46D35B-8C91-4FA8-8A08-8992421E355C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2045391-EBBF-42FA-8D80-1A2549526E89}"/>
              </a:ext>
            </a:extLst>
          </p:cNvPr>
          <p:cNvSpPr/>
          <p:nvPr userDrawn="1"/>
        </p:nvSpPr>
        <p:spPr>
          <a:xfrm>
            <a:off x="118992" y="0"/>
            <a:ext cx="3919608" cy="7686675"/>
          </a:xfrm>
          <a:custGeom>
            <a:avLst/>
            <a:gdLst/>
            <a:ahLst/>
            <a:cxnLst/>
            <a:rect l="l" t="t" r="r" b="b"/>
            <a:pathLst>
              <a:path w="6016625" h="10168255">
                <a:moveTo>
                  <a:pt x="6016129" y="0"/>
                </a:moveTo>
                <a:lnTo>
                  <a:pt x="3881485" y="10167714"/>
                </a:lnTo>
                <a:lnTo>
                  <a:pt x="0" y="9352822"/>
                </a:lnTo>
                <a:lnTo>
                  <a:pt x="0" y="0"/>
                </a:lnTo>
                <a:lnTo>
                  <a:pt x="6016129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629CF12-277D-4E3C-B383-A20CF458C90C}"/>
              </a:ext>
            </a:extLst>
          </p:cNvPr>
          <p:cNvSpPr/>
          <p:nvPr userDrawn="1"/>
        </p:nvSpPr>
        <p:spPr>
          <a:xfrm>
            <a:off x="0" y="-1"/>
            <a:ext cx="3276600" cy="10287001"/>
          </a:xfrm>
          <a:custGeom>
            <a:avLst/>
            <a:gdLst/>
            <a:ahLst/>
            <a:cxnLst/>
            <a:rect l="l" t="t" r="r" b="b"/>
            <a:pathLst>
              <a:path w="5968365" h="10287000">
                <a:moveTo>
                  <a:pt x="5967967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2028890" y="0"/>
                </a:lnTo>
                <a:lnTo>
                  <a:pt x="5967967" y="102869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A4C31-96E7-48AF-A687-8D923B5D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3F1C8B-9B9B-4CB5-ABC9-65386598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8CC12D-9379-4394-AC97-B96FCE0E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F273B8-0F4F-4D07-9440-2738D886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9E2195A-1764-4076-AD1E-487E067AF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D6AD668-87D2-4B95-9794-C59EA51DD4D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4D5AE81-0E8F-4F6C-82C1-32945BA5A249}"/>
              </a:ext>
            </a:extLst>
          </p:cNvPr>
          <p:cNvSpPr/>
          <p:nvPr userDrawn="1"/>
        </p:nvSpPr>
        <p:spPr>
          <a:xfrm>
            <a:off x="4895101" y="5225762"/>
            <a:ext cx="3963670" cy="5061585"/>
          </a:xfrm>
          <a:custGeom>
            <a:avLst/>
            <a:gdLst/>
            <a:ahLst/>
            <a:cxnLst/>
            <a:rect l="l" t="t" r="r" b="b"/>
            <a:pathLst>
              <a:path w="3963670" h="5061584">
                <a:moveTo>
                  <a:pt x="2793361" y="0"/>
                </a:moveTo>
                <a:lnTo>
                  <a:pt x="3963339" y="5061237"/>
                </a:lnTo>
                <a:lnTo>
                  <a:pt x="1020709" y="5061237"/>
                </a:lnTo>
                <a:lnTo>
                  <a:pt x="0" y="645725"/>
                </a:lnTo>
                <a:lnTo>
                  <a:pt x="2793361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F047A89-CC26-4C62-93B5-2844DED3E1B8}"/>
              </a:ext>
            </a:extLst>
          </p:cNvPr>
          <p:cNvSpPr/>
          <p:nvPr userDrawn="1"/>
        </p:nvSpPr>
        <p:spPr>
          <a:xfrm>
            <a:off x="3117987" y="3"/>
            <a:ext cx="6532245" cy="10287000"/>
          </a:xfrm>
          <a:custGeom>
            <a:avLst/>
            <a:gdLst/>
            <a:ahLst/>
            <a:cxnLst/>
            <a:rect l="l" t="t" r="r" b="b"/>
            <a:pathLst>
              <a:path w="6532245" h="10287000">
                <a:moveTo>
                  <a:pt x="6531936" y="0"/>
                </a:moveTo>
                <a:lnTo>
                  <a:pt x="2880561" y="10286996"/>
                </a:lnTo>
                <a:lnTo>
                  <a:pt x="0" y="10286996"/>
                </a:lnTo>
                <a:lnTo>
                  <a:pt x="3651376" y="0"/>
                </a:lnTo>
                <a:lnTo>
                  <a:pt x="6531936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5B90C2-218E-4A49-A753-28F4997A54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2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 2">
    <p:bg>
      <p:bgPr>
        <a:solidFill>
          <a:srgbClr val="F9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F9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_Заголовок и объект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 2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70214E6-9CF6-4C20-AFDE-D32FC5C65DA7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6570D5E9-C93C-42DA-B7C5-5C7327C578DC}"/>
              </a:ext>
            </a:extLst>
          </p:cNvPr>
          <p:cNvSpPr/>
          <p:nvPr userDrawn="1"/>
        </p:nvSpPr>
        <p:spPr>
          <a:xfrm>
            <a:off x="0" y="465385"/>
            <a:ext cx="3201670" cy="9822180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0" y="9821613"/>
                </a:lnTo>
                <a:lnTo>
                  <a:pt x="0" y="9821613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4118DEB-1EB7-4A3A-AD61-83750F142DA2}"/>
              </a:ext>
            </a:extLst>
          </p:cNvPr>
          <p:cNvSpPr/>
          <p:nvPr userDrawn="1"/>
        </p:nvSpPr>
        <p:spPr>
          <a:xfrm>
            <a:off x="4697" y="0"/>
            <a:ext cx="3518535" cy="89344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0" y="8934209"/>
                </a:moveTo>
                <a:lnTo>
                  <a:pt x="0" y="0"/>
                </a:lnTo>
                <a:lnTo>
                  <a:pt x="3518215" y="0"/>
                </a:lnTo>
                <a:lnTo>
                  <a:pt x="0" y="8934209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C4D11-A504-4607-89FD-5C7EBB42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2C7BBA-3B05-4EBA-BE6F-7C6932FA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58F54F-411F-42DA-A3B7-AF4F5488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574CCF-43C2-472F-807E-403EBFB7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E7F08D-5AE6-4A3F-A749-B5972314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2CE34D4-AA86-472D-A84A-22A987C5A8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7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968A2945-50A8-4F85-AB2D-3C4906B4E793}"/>
              </a:ext>
            </a:extLst>
          </p:cNvPr>
          <p:cNvSpPr/>
          <p:nvPr userDrawn="1"/>
        </p:nvSpPr>
        <p:spPr>
          <a:xfrm>
            <a:off x="6057900" y="0"/>
            <a:ext cx="12235180" cy="5591175"/>
          </a:xfrm>
          <a:custGeom>
            <a:avLst/>
            <a:gdLst/>
            <a:ahLst/>
            <a:cxnLst/>
            <a:rect l="l" t="t" r="r" b="b"/>
            <a:pathLst>
              <a:path w="12235180" h="5591175">
                <a:moveTo>
                  <a:pt x="12235092" y="0"/>
                </a:moveTo>
                <a:lnTo>
                  <a:pt x="12235092" y="5591124"/>
                </a:lnTo>
                <a:lnTo>
                  <a:pt x="0" y="0"/>
                </a:lnTo>
                <a:lnTo>
                  <a:pt x="12235092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FF9DBE9-E86F-495C-8E5D-DBD20A1DE99C}"/>
              </a:ext>
            </a:extLst>
          </p:cNvPr>
          <p:cNvSpPr/>
          <p:nvPr userDrawn="1"/>
        </p:nvSpPr>
        <p:spPr>
          <a:xfrm>
            <a:off x="0" y="4918054"/>
            <a:ext cx="18288000" cy="5369560"/>
          </a:xfrm>
          <a:custGeom>
            <a:avLst/>
            <a:gdLst/>
            <a:ahLst/>
            <a:cxnLst/>
            <a:rect l="l" t="t" r="r" b="b"/>
            <a:pathLst>
              <a:path w="18288000" h="5369559">
                <a:moveTo>
                  <a:pt x="5421293" y="745955"/>
                </a:moveTo>
                <a:lnTo>
                  <a:pt x="18288000" y="0"/>
                </a:lnTo>
                <a:lnTo>
                  <a:pt x="18288000" y="5368945"/>
                </a:lnTo>
                <a:lnTo>
                  <a:pt x="0" y="5368945"/>
                </a:lnTo>
                <a:lnTo>
                  <a:pt x="0" y="1060258"/>
                </a:lnTo>
                <a:lnTo>
                  <a:pt x="5421293" y="745955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0631A-EBD2-4350-9E89-AE6CECF1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50945B-AE2C-4AF7-8ECB-9163227A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24C953-D0E4-4C48-9440-25CF9F2F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69FD5A-4520-4A70-B902-9A39B9B8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C8FF6BE-E79A-414A-B269-B2C4EFD9D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5">
            <a:extLst>
              <a:ext uri="{FF2B5EF4-FFF2-40B4-BE49-F238E27FC236}">
                <a16:creationId xmlns:a16="http://schemas.microsoft.com/office/drawing/2014/main" id="{14172C05-6DE8-4377-AF45-6DA7B8F70D88}"/>
              </a:ext>
            </a:extLst>
          </p:cNvPr>
          <p:cNvSpPr/>
          <p:nvPr userDrawn="1"/>
        </p:nvSpPr>
        <p:spPr>
          <a:xfrm rot="10800000" flipH="1">
            <a:off x="15263324" y="-427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B8D7BAA6-8471-4848-B8FF-20833EFD6521}"/>
              </a:ext>
            </a:extLst>
          </p:cNvPr>
          <p:cNvSpPr/>
          <p:nvPr userDrawn="1"/>
        </p:nvSpPr>
        <p:spPr>
          <a:xfrm>
            <a:off x="15263324" y="1409700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FF3EC-5614-4ECF-9CF5-A31CAB29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E66F02-D991-4C71-9715-DD10F4767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62B4C0-EEDB-4AA5-99AE-874B62F60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4CF6-A4CB-4503-90F0-66D6C9239A5C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7FCDA-8664-439E-BE50-A379698A4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8F834-5D8B-4C31-BD80-27AD33069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7331-3078-4D78-8D1D-C77DB4DA6AC2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AE4DC31-A792-4718-95BF-8167901E798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4" r:id="rId2"/>
    <p:sldLayoutId id="2147483685" r:id="rId3"/>
    <p:sldLayoutId id="2147483686" r:id="rId4"/>
    <p:sldLayoutId id="2147483682" r:id="rId5"/>
    <p:sldLayoutId id="2147483668" r:id="rId6"/>
    <p:sldLayoutId id="2147483687" r:id="rId7"/>
    <p:sldLayoutId id="2147483669" r:id="rId8"/>
    <p:sldLayoutId id="2147483672" r:id="rId9"/>
    <p:sldLayoutId id="2147483670" r:id="rId10"/>
    <p:sldLayoutId id="2147483671" r:id="rId11"/>
    <p:sldLayoutId id="2147483673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7">
            <a:extLst>
              <a:ext uri="{FF2B5EF4-FFF2-40B4-BE49-F238E27FC236}">
                <a16:creationId xmlns:a16="http://schemas.microsoft.com/office/drawing/2014/main" id="{931EAA6C-390A-4D70-8187-016946B46757}"/>
              </a:ext>
            </a:extLst>
          </p:cNvPr>
          <p:cNvSpPr/>
          <p:nvPr/>
        </p:nvSpPr>
        <p:spPr>
          <a:xfrm>
            <a:off x="4111883" y="9052419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53610" y="0"/>
            <a:ext cx="6734809" cy="10287000"/>
          </a:xfrm>
          <a:custGeom>
            <a:avLst/>
            <a:gdLst/>
            <a:ahLst/>
            <a:cxnLst/>
            <a:rect l="l" t="t" r="r" b="b"/>
            <a:pathLst>
              <a:path w="6734809" h="10287000">
                <a:moveTo>
                  <a:pt x="6734389" y="10286999"/>
                </a:moveTo>
                <a:lnTo>
                  <a:pt x="0" y="10286999"/>
                </a:lnTo>
                <a:lnTo>
                  <a:pt x="4967270" y="0"/>
                </a:lnTo>
                <a:lnTo>
                  <a:pt x="6734389" y="0"/>
                </a:lnTo>
                <a:lnTo>
                  <a:pt x="6734389" y="10286999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76286" y="0"/>
            <a:ext cx="5412105" cy="9749790"/>
          </a:xfrm>
          <a:custGeom>
            <a:avLst/>
            <a:gdLst/>
            <a:ahLst/>
            <a:cxnLst/>
            <a:rect l="l" t="t" r="r" b="b"/>
            <a:pathLst>
              <a:path w="5412105" h="9749790">
                <a:moveTo>
                  <a:pt x="0" y="0"/>
                </a:moveTo>
                <a:lnTo>
                  <a:pt x="5411712" y="0"/>
                </a:lnTo>
                <a:lnTo>
                  <a:pt x="5411712" y="9749678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733DDEE-2CE9-49D3-98B3-EE5180F8B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4706600" cy="468852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Роль Центра непрерывного повышения профессионального мастерства педагогических работников в развитии профессионального мастерства и ликвидации профессиональных дефицитов управленческих и педагогических работников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00D8E58F-E71E-47F2-B4F6-5B6B776D0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8298" y="6819900"/>
            <a:ext cx="13716000" cy="2482850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Машуков Александр Васильевич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2060"/>
                </a:solidFill>
              </a:rPr>
              <a:t>заведующий Центром непрерывного повышения профессионального мастерства педагогических работников ГБУ ДПО ЧИППКРО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3078E56-7D97-46D0-87A5-A206EC758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8525"/>
            <a:ext cx="1158754" cy="12954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4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8594" b="5333"/>
          <a:stretch/>
        </p:blipFill>
        <p:spPr bwMode="auto">
          <a:xfrm>
            <a:off x="1515035" y="38100"/>
            <a:ext cx="16772965" cy="1026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143000" y="58630"/>
            <a:ext cx="2667000" cy="1579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Picture 2" descr="логотип прозрачный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57" y="89732"/>
            <a:ext cx="1327560" cy="148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81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7">
            <a:extLst>
              <a:ext uri="{FF2B5EF4-FFF2-40B4-BE49-F238E27FC236}">
                <a16:creationId xmlns:a16="http://schemas.microsoft.com/office/drawing/2014/main" id="{931EAA6C-390A-4D70-8187-016946B46757}"/>
              </a:ext>
            </a:extLst>
          </p:cNvPr>
          <p:cNvSpPr/>
          <p:nvPr/>
        </p:nvSpPr>
        <p:spPr>
          <a:xfrm>
            <a:off x="4111883" y="9052419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53610" y="0"/>
            <a:ext cx="6734809" cy="10287000"/>
          </a:xfrm>
          <a:custGeom>
            <a:avLst/>
            <a:gdLst/>
            <a:ahLst/>
            <a:cxnLst/>
            <a:rect l="l" t="t" r="r" b="b"/>
            <a:pathLst>
              <a:path w="6734809" h="10287000">
                <a:moveTo>
                  <a:pt x="6734389" y="10286999"/>
                </a:moveTo>
                <a:lnTo>
                  <a:pt x="0" y="10286999"/>
                </a:lnTo>
                <a:lnTo>
                  <a:pt x="4967270" y="0"/>
                </a:lnTo>
                <a:lnTo>
                  <a:pt x="6734389" y="0"/>
                </a:lnTo>
                <a:lnTo>
                  <a:pt x="6734389" y="10286999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76286" y="0"/>
            <a:ext cx="5412105" cy="9749790"/>
          </a:xfrm>
          <a:custGeom>
            <a:avLst/>
            <a:gdLst/>
            <a:ahLst/>
            <a:cxnLst/>
            <a:rect l="l" t="t" r="r" b="b"/>
            <a:pathLst>
              <a:path w="5412105" h="9749790">
                <a:moveTo>
                  <a:pt x="0" y="0"/>
                </a:moveTo>
                <a:lnTo>
                  <a:pt x="5411712" y="0"/>
                </a:lnTo>
                <a:lnTo>
                  <a:pt x="5411712" y="9749678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733DDEE-2CE9-49D3-98B3-EE5180F8B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754" y="1684338"/>
            <a:ext cx="15529046" cy="4885232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Роль Центра непрерывного повышения профессионального мастерства педагогических работников в развитии профессионального мастерства и ликвидации профессиональных дефицитов управленческих и педагогических работников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00D8E58F-E71E-47F2-B4F6-5B6B776D0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8298" y="6819900"/>
            <a:ext cx="13716000" cy="2482850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Машуков Александр Васильевич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2060"/>
                </a:solidFill>
              </a:rPr>
              <a:t>заведующий Центром непрерывного повышения профессионального мастерства педагогических работников ГБУ ДПО ЧИППКРО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3078E56-7D97-46D0-87A5-A206EC758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8525"/>
            <a:ext cx="1158754" cy="12954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2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13944600" cy="1028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430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089866"/>
            <a:ext cx="15392400" cy="7549433"/>
          </a:xfrm>
        </p:spPr>
        <p:txBody>
          <a:bodyPr>
            <a:noAutofit/>
          </a:bodyPr>
          <a:lstStyle/>
          <a:p>
            <a:pPr marL="0" lvl="0" indent="982663" algn="just"/>
            <a:r>
              <a:rPr lang="ru-RU" sz="3600" dirty="0">
                <a:solidFill>
                  <a:srgbClr val="002060"/>
                </a:solidFill>
              </a:rPr>
              <a:t>Есть стремление развиваться, получать новый опыт, профессионально расти.</a:t>
            </a:r>
          </a:p>
          <a:p>
            <a:pPr marL="0" lvl="0" indent="982663" algn="just"/>
            <a:r>
              <a:rPr lang="ru-RU" sz="3600" dirty="0">
                <a:solidFill>
                  <a:srgbClr val="002060"/>
                </a:solidFill>
              </a:rPr>
              <a:t>Есть  представление о целях своего развития и конкретный план развития.</a:t>
            </a:r>
          </a:p>
          <a:p>
            <a:pPr marL="0" lvl="0" indent="982663" algn="just"/>
            <a:r>
              <a:rPr lang="ru-RU" sz="3600" dirty="0">
                <a:solidFill>
                  <a:srgbClr val="002060"/>
                </a:solidFill>
              </a:rPr>
              <a:t>Есть готовность выйти из «зоны комфорта» и пробовать не только то, что Вам хорошо дается, но и что-то новое, пойти на риск.</a:t>
            </a:r>
          </a:p>
          <a:p>
            <a:pPr marL="0" lvl="0" indent="982663" algn="just"/>
            <a:r>
              <a:rPr lang="ru-RU" sz="3600" dirty="0" smtClean="0">
                <a:solidFill>
                  <a:srgbClr val="002060"/>
                </a:solidFill>
              </a:rPr>
              <a:t>Есть готовность анализировать </a:t>
            </a:r>
            <a:r>
              <a:rPr lang="ru-RU" sz="3600" dirty="0">
                <a:solidFill>
                  <a:srgbClr val="002060"/>
                </a:solidFill>
              </a:rPr>
              <a:t>свои действия и их результаты, </a:t>
            </a:r>
            <a:r>
              <a:rPr lang="ru-RU" sz="3600" dirty="0" smtClean="0">
                <a:solidFill>
                  <a:srgbClr val="002060"/>
                </a:solidFill>
              </a:rPr>
              <a:t>искать </a:t>
            </a:r>
            <a:r>
              <a:rPr lang="ru-RU" sz="3600" dirty="0">
                <a:solidFill>
                  <a:srgbClr val="002060"/>
                </a:solidFill>
              </a:rPr>
              <a:t>причины успехов и неудач именно в своих действиях, а не во внешних обстоятельствах.</a:t>
            </a:r>
          </a:p>
          <a:p>
            <a:pPr marL="0" lvl="0" indent="982663" algn="just"/>
            <a:r>
              <a:rPr lang="ru-RU" sz="3600" dirty="0">
                <a:solidFill>
                  <a:srgbClr val="002060"/>
                </a:solidFill>
              </a:rPr>
              <a:t>Есть стремление получать обратную связь об успешности Ваших действий от коллег, подчиненных, руководителей или экспертов с открытого рынка.</a:t>
            </a:r>
          </a:p>
          <a:p>
            <a:pPr marL="0" indent="812800" algn="just">
              <a:buFont typeface="Wingdings" panose="05000000000000000000" pitchFamily="2" charset="2"/>
              <a:buNone/>
            </a:pP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5607" y="304032"/>
            <a:ext cx="1325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Когда происходит непрерывное профессиональное </a:t>
            </a:r>
            <a:r>
              <a:rPr lang="ru-RU" altLang="ru-RU" sz="4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развитие</a:t>
            </a:r>
            <a:endParaRPr lang="ru-RU" sz="4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09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507662-2175-4C6B-B72D-734DF99D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279104"/>
            <a:ext cx="15477705" cy="20415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43000" y="2324100"/>
            <a:ext cx="16078200" cy="7281862"/>
          </a:xfrm>
        </p:spPr>
        <p:txBody>
          <a:bodyPr>
            <a:noAutofit/>
          </a:bodyPr>
          <a:lstStyle/>
          <a:p>
            <a:pPr marL="0" indent="896938" algn="just">
              <a:lnSpc>
                <a:spcPct val="100000"/>
              </a:lnSpc>
            </a:pPr>
            <a:r>
              <a:rPr lang="ru-RU" sz="4200" dirty="0">
                <a:solidFill>
                  <a:srgbClr val="273478"/>
                </a:solidFill>
                <a:cs typeface="Arial" panose="020B0604020202020204" pitchFamily="34" charset="0"/>
              </a:rPr>
              <a:t>динамичный методический ресурс</a:t>
            </a:r>
          </a:p>
          <a:p>
            <a:pPr marL="0" indent="896938" algn="just">
              <a:lnSpc>
                <a:spcPct val="100000"/>
              </a:lnSpc>
            </a:pPr>
            <a:r>
              <a:rPr lang="ru-RU" sz="4200" dirty="0">
                <a:solidFill>
                  <a:srgbClr val="273478"/>
                </a:solidFill>
                <a:cs typeface="Arial" panose="020B0604020202020204" pitchFamily="34" charset="0"/>
              </a:rPr>
              <a:t>ведущий институт вовлечения управленческих и педагогических работников в национальную систему профессионального роста</a:t>
            </a:r>
          </a:p>
          <a:p>
            <a:pPr marL="0" indent="896938" algn="just">
              <a:lnSpc>
                <a:spcPct val="100000"/>
              </a:lnSpc>
            </a:pPr>
            <a:r>
              <a:rPr lang="ru-RU" sz="4200" dirty="0">
                <a:solidFill>
                  <a:srgbClr val="273478"/>
                </a:solidFill>
                <a:cs typeface="Arial" panose="020B0604020202020204" pitchFamily="34" charset="0"/>
              </a:rPr>
              <a:t>структура, способная обеспечить быстрое реагирование на актуальные педагогические запросы</a:t>
            </a:r>
          </a:p>
          <a:p>
            <a:pPr marL="0" indent="896938" algn="just">
              <a:lnSpc>
                <a:spcPct val="100000"/>
              </a:lnSpc>
            </a:pPr>
            <a:r>
              <a:rPr lang="ru-RU" sz="4200" dirty="0">
                <a:solidFill>
                  <a:srgbClr val="273478"/>
                </a:solidFill>
                <a:cs typeface="Arial" panose="020B0604020202020204" pitchFamily="34" charset="0"/>
              </a:rPr>
              <a:t>площадка для решения практико-ориентированных задач педагогов</a:t>
            </a:r>
          </a:p>
          <a:p>
            <a:pPr marL="0" indent="896938" algn="just">
              <a:lnSpc>
                <a:spcPct val="100000"/>
              </a:lnSpc>
            </a:pPr>
            <a:r>
              <a:rPr lang="ru-RU" sz="4200" dirty="0">
                <a:solidFill>
                  <a:srgbClr val="273478"/>
                </a:solidFill>
                <a:cs typeface="Arial" panose="020B0604020202020204" pitchFamily="34" charset="0"/>
              </a:rPr>
              <a:t>площадка обмена инновациями и реализации программ «горизонтального обучения», наставничества и </a:t>
            </a:r>
            <a:r>
              <a:rPr lang="ru-RU" sz="4200" dirty="0" err="1">
                <a:solidFill>
                  <a:srgbClr val="273478"/>
                </a:solidFill>
                <a:cs typeface="Arial" panose="020B0604020202020204" pitchFamily="34" charset="0"/>
              </a:rPr>
              <a:t>менторства</a:t>
            </a:r>
            <a:endParaRPr lang="ru-RU" sz="4200" dirty="0">
              <a:solidFill>
                <a:srgbClr val="27347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507662-2175-4C6B-B72D-734DF99D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279104"/>
            <a:ext cx="15477705" cy="20415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24100"/>
            <a:ext cx="17831220" cy="728186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600" dirty="0" smtClean="0">
                <a:solidFill>
                  <a:srgbClr val="273478"/>
                </a:solidFill>
                <a:cs typeface="Arial" panose="020B0604020202020204" pitchFamily="34" charset="0"/>
              </a:rPr>
              <a:t>Реализация программ повышения квалификации</a:t>
            </a: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Эффективные приемы развития эмоционального интеллекта педагогических </a:t>
            </a:r>
            <a:r>
              <a:rPr lang="ru-RU" sz="3600" dirty="0" smtClean="0">
                <a:solidFill>
                  <a:srgbClr val="002060"/>
                </a:solidFill>
              </a:rPr>
              <a:t>работников.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Управление изменениями в организациях, реализующих дополнительные общеобразовательные </a:t>
            </a:r>
            <a:r>
              <a:rPr lang="ru-RU" sz="3600" dirty="0" smtClean="0">
                <a:solidFill>
                  <a:srgbClr val="002060"/>
                </a:solidFill>
              </a:rPr>
              <a:t>программы.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Приемы развития психологической готовности участников образовательных отношений к процедурам оценки качества </a:t>
            </a:r>
            <a:r>
              <a:rPr lang="ru-RU" sz="3600" dirty="0" smtClean="0">
                <a:solidFill>
                  <a:srgbClr val="002060"/>
                </a:solidFill>
              </a:rPr>
              <a:t>образования.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Практика командного менеджмента в профессиональном развитии </a:t>
            </a:r>
            <a:r>
              <a:rPr lang="ru-RU" sz="3600" dirty="0" smtClean="0">
                <a:solidFill>
                  <a:srgbClr val="002060"/>
                </a:solidFill>
              </a:rPr>
              <a:t>педагогов.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Цифровая образовательная </a:t>
            </a:r>
            <a:r>
              <a:rPr lang="ru-RU" sz="3600" dirty="0" smtClean="0">
                <a:solidFill>
                  <a:srgbClr val="002060"/>
                </a:solidFill>
              </a:rPr>
              <a:t>среда.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Современные образовательные </a:t>
            </a:r>
            <a:r>
              <a:rPr lang="ru-RU" sz="3600" dirty="0" smtClean="0">
                <a:solidFill>
                  <a:srgbClr val="002060"/>
                </a:solidFill>
              </a:rPr>
              <a:t>технологии.</a:t>
            </a:r>
          </a:p>
          <a:p>
            <a:pPr marL="0" lvl="1" indent="711200" algn="just" eaLnBrk="0" hangingPunct="0"/>
            <a:r>
              <a:rPr lang="ru-RU" sz="3600" dirty="0">
                <a:solidFill>
                  <a:srgbClr val="002060"/>
                </a:solidFill>
              </a:rPr>
              <a:t>Конкурсы профессионального мастерства как эффективный механизм непрерывного развития профессиональной компетентности педагогических </a:t>
            </a:r>
            <a:r>
              <a:rPr lang="ru-RU" sz="3600" dirty="0" smtClean="0">
                <a:solidFill>
                  <a:srgbClr val="002060"/>
                </a:solidFill>
              </a:rPr>
              <a:t>работников.</a:t>
            </a:r>
            <a:endParaRPr lang="ru-RU" sz="3600" dirty="0">
              <a:solidFill>
                <a:srgbClr val="002060"/>
              </a:solidFill>
            </a:endParaRPr>
          </a:p>
          <a:p>
            <a:pPr marL="0" lvl="1" indent="711200" algn="just" eaLnBrk="0" hangingPunct="0"/>
            <a:endParaRPr lang="ru-RU" sz="380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4200" dirty="0">
              <a:solidFill>
                <a:srgbClr val="27347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6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507662-2175-4C6B-B72D-734DF99D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279104"/>
            <a:ext cx="15477705" cy="20415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24100"/>
            <a:ext cx="16078200" cy="728186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200" dirty="0" smtClean="0">
                <a:solidFill>
                  <a:srgbClr val="273478"/>
                </a:solidFill>
                <a:cs typeface="Arial" panose="020B0604020202020204" pitchFamily="34" charset="0"/>
              </a:rPr>
              <a:t>Реализация программ повышения квалификации</a:t>
            </a:r>
          </a:p>
          <a:p>
            <a:pPr marL="0" lvl="1" indent="1608138" algn="just" eaLnBrk="0" hangingPunct="0"/>
            <a:r>
              <a:rPr lang="ru-RU" sz="4000" dirty="0" smtClean="0">
                <a:solidFill>
                  <a:srgbClr val="002060"/>
                </a:solidFill>
              </a:rPr>
              <a:t>Теория </a:t>
            </a:r>
            <a:r>
              <a:rPr lang="ru-RU" sz="4000" dirty="0">
                <a:solidFill>
                  <a:srgbClr val="002060"/>
                </a:solidFill>
              </a:rPr>
              <a:t>и методика обучения и воспитания детей с ограниченными возможностями </a:t>
            </a:r>
            <a:r>
              <a:rPr lang="ru-RU" sz="4000" dirty="0" smtClean="0">
                <a:solidFill>
                  <a:srgbClr val="002060"/>
                </a:solidFill>
              </a:rPr>
              <a:t>здоровья.</a:t>
            </a:r>
            <a:endParaRPr lang="ru-RU" sz="4000" dirty="0">
              <a:solidFill>
                <a:srgbClr val="002060"/>
              </a:solidFill>
            </a:endParaRPr>
          </a:p>
          <a:p>
            <a:pPr marL="0" lvl="1" indent="1608138" algn="just" eaLnBrk="0" hangingPunct="0"/>
            <a:r>
              <a:rPr lang="ru-RU" sz="4000" dirty="0" smtClean="0">
                <a:solidFill>
                  <a:srgbClr val="002060"/>
                </a:solidFill>
              </a:rPr>
              <a:t>Особенности </a:t>
            </a:r>
            <a:r>
              <a:rPr lang="ru-RU" sz="4000" dirty="0">
                <a:solidFill>
                  <a:srgbClr val="002060"/>
                </a:solidFill>
              </a:rPr>
              <a:t>преподавания учебных предметов в соответствии с предметными </a:t>
            </a:r>
            <a:r>
              <a:rPr lang="ru-RU" sz="4000" dirty="0" smtClean="0">
                <a:solidFill>
                  <a:srgbClr val="002060"/>
                </a:solidFill>
              </a:rPr>
              <a:t>концепциями.</a:t>
            </a:r>
            <a:endParaRPr lang="ru-RU" sz="4000" dirty="0">
              <a:solidFill>
                <a:srgbClr val="002060"/>
              </a:solidFill>
            </a:endParaRPr>
          </a:p>
          <a:p>
            <a:pPr marL="0" lvl="1" indent="1608138" algn="just" eaLnBrk="0" hangingPunct="0"/>
            <a:r>
              <a:rPr lang="ru-RU" sz="4000" dirty="0">
                <a:solidFill>
                  <a:srgbClr val="002060"/>
                </a:solidFill>
              </a:rPr>
              <a:t> Формирование читательской </a:t>
            </a:r>
            <a:r>
              <a:rPr lang="ru-RU" sz="4000" dirty="0" smtClean="0">
                <a:solidFill>
                  <a:srgbClr val="002060"/>
                </a:solidFill>
              </a:rPr>
              <a:t>грамотности.</a:t>
            </a:r>
            <a:endParaRPr lang="ru-RU" sz="4000" dirty="0">
              <a:solidFill>
                <a:srgbClr val="002060"/>
              </a:solidFill>
            </a:endParaRPr>
          </a:p>
          <a:p>
            <a:pPr marL="0" lvl="1" indent="1608138" algn="just" eaLnBrk="0" hangingPunct="0"/>
            <a:r>
              <a:rPr lang="ru-RU" sz="4000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4000" dirty="0">
                <a:solidFill>
                  <a:srgbClr val="002060"/>
                </a:solidFill>
              </a:rPr>
              <a:t>классного руководителя: от программы к </a:t>
            </a:r>
            <a:r>
              <a:rPr lang="ru-RU" sz="4000" dirty="0" smtClean="0">
                <a:solidFill>
                  <a:srgbClr val="002060"/>
                </a:solidFill>
              </a:rPr>
              <a:t>действиям.</a:t>
            </a:r>
            <a:endParaRPr lang="ru-RU" sz="4000" dirty="0">
              <a:solidFill>
                <a:srgbClr val="002060"/>
              </a:solidFill>
            </a:endParaRPr>
          </a:p>
          <a:p>
            <a:pPr marL="0" lvl="1" indent="1608138" algn="just" eaLnBrk="0" hangingPunct="0"/>
            <a:r>
              <a:rPr lang="ru-RU" sz="4000" dirty="0">
                <a:solidFill>
                  <a:srgbClr val="002060"/>
                </a:solidFill>
              </a:rPr>
              <a:t>Технологии педагогического сопровождения развития одаренности </a:t>
            </a:r>
            <a:r>
              <a:rPr lang="ru-RU" sz="4000" dirty="0" smtClean="0">
                <a:solidFill>
                  <a:srgbClr val="002060"/>
                </a:solidFill>
              </a:rPr>
              <a:t>обучающихся.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4200" dirty="0">
              <a:solidFill>
                <a:srgbClr val="27347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9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507662-2175-4C6B-B72D-734DF99D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279104"/>
            <a:ext cx="15477705" cy="20415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24100"/>
            <a:ext cx="17449800" cy="7543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200" dirty="0" smtClean="0">
                <a:solidFill>
                  <a:srgbClr val="273478"/>
                </a:solidFill>
                <a:cs typeface="Arial" panose="020B0604020202020204" pitchFamily="34" charset="0"/>
              </a:rPr>
              <a:t>Реализация программ повышения квалификации</a:t>
            </a: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3800" dirty="0">
                <a:solidFill>
                  <a:srgbClr val="002060"/>
                </a:solidFill>
              </a:rPr>
              <a:t>образовательного процесса в условиях цифровой образовательной </a:t>
            </a:r>
            <a:r>
              <a:rPr lang="ru-RU" sz="3800" dirty="0" smtClean="0">
                <a:solidFill>
                  <a:srgbClr val="002060"/>
                </a:solidFill>
              </a:rPr>
              <a:t>среды.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3800" dirty="0">
                <a:solidFill>
                  <a:srgbClr val="002060"/>
                </a:solidFill>
              </a:rPr>
              <a:t>функциональной грамотности </a:t>
            </a:r>
            <a:r>
              <a:rPr lang="ru-RU" sz="3800" dirty="0" smtClean="0">
                <a:solidFill>
                  <a:srgbClr val="002060"/>
                </a:solidFill>
              </a:rPr>
              <a:t>обучающихся.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Развитие </a:t>
            </a:r>
            <a:r>
              <a:rPr lang="ru-RU" sz="3800" dirty="0">
                <a:solidFill>
                  <a:srgbClr val="002060"/>
                </a:solidFill>
              </a:rPr>
              <a:t>«гибких профессиональных компетенций» педагогических и руководящих работников образовательных </a:t>
            </a:r>
            <a:r>
              <a:rPr lang="ru-RU" sz="3800" dirty="0" smtClean="0">
                <a:solidFill>
                  <a:srgbClr val="002060"/>
                </a:solidFill>
              </a:rPr>
              <a:t>организаций.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3800" dirty="0">
                <a:solidFill>
                  <a:srgbClr val="002060"/>
                </a:solidFill>
              </a:rPr>
              <a:t>инклюзивного образования обучающихся с </a:t>
            </a:r>
            <a:r>
              <a:rPr lang="ru-RU" sz="3800" dirty="0" smtClean="0">
                <a:solidFill>
                  <a:srgbClr val="002060"/>
                </a:solidFill>
              </a:rPr>
              <a:t>ОВЗ.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Специфика </a:t>
            </a:r>
            <a:r>
              <a:rPr lang="ru-RU" sz="3800" dirty="0">
                <a:solidFill>
                  <a:srgbClr val="002060"/>
                </a:solidFill>
              </a:rPr>
              <a:t>профессиональной деятельности руководителей и педагогов в </a:t>
            </a:r>
            <a:r>
              <a:rPr lang="ru-RU" sz="3800" dirty="0" smtClean="0">
                <a:solidFill>
                  <a:srgbClr val="002060"/>
                </a:solidFill>
              </a:rPr>
              <a:t>школах </a:t>
            </a:r>
            <a:r>
              <a:rPr lang="ru-RU" sz="3800" dirty="0">
                <a:solidFill>
                  <a:srgbClr val="002060"/>
                </a:solidFill>
              </a:rPr>
              <a:t>«Точках роста</a:t>
            </a:r>
            <a:r>
              <a:rPr lang="ru-RU" sz="3800" dirty="0" smtClean="0">
                <a:solidFill>
                  <a:srgbClr val="002060"/>
                </a:solidFill>
              </a:rPr>
              <a:t>».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711200" algn="just"/>
            <a:r>
              <a:rPr lang="ru-RU" sz="3800" dirty="0" smtClean="0">
                <a:solidFill>
                  <a:srgbClr val="002060"/>
                </a:solidFill>
              </a:rPr>
              <a:t>Проектирование </a:t>
            </a:r>
            <a:r>
              <a:rPr lang="ru-RU" sz="3800" dirty="0">
                <a:solidFill>
                  <a:srgbClr val="002060"/>
                </a:solidFill>
              </a:rPr>
              <a:t>и реализация программ наставничества в образовательной </a:t>
            </a:r>
            <a:r>
              <a:rPr lang="ru-RU" sz="3800" dirty="0" smtClean="0">
                <a:solidFill>
                  <a:srgbClr val="002060"/>
                </a:solidFill>
              </a:rPr>
              <a:t>организации</a:t>
            </a:r>
            <a:r>
              <a:rPr lang="ru-RU" sz="7200" b="1" dirty="0" smtClean="0">
                <a:solidFill>
                  <a:srgbClr val="002060"/>
                </a:solidFill>
              </a:rPr>
              <a:t>…</a:t>
            </a:r>
            <a:endParaRPr lang="ru-RU" sz="7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9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" r="7909" b="8351"/>
          <a:stretch/>
        </p:blipFill>
        <p:spPr bwMode="auto">
          <a:xfrm>
            <a:off x="990600" y="0"/>
            <a:ext cx="17297400" cy="1024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766677-EC7B-48D8-940A-8B645D69A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4" y="114300"/>
            <a:ext cx="1158754" cy="1295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0" y="114300"/>
            <a:ext cx="1737415" cy="114465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6459200" y="762000"/>
            <a:ext cx="304800" cy="3429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" y="2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CDE6F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740E62D9-546F-4E90-B7EF-048010EDCDBB}"/>
              </a:ext>
            </a:extLst>
          </p:cNvPr>
          <p:cNvSpPr/>
          <p:nvPr/>
        </p:nvSpPr>
        <p:spPr>
          <a:xfrm>
            <a:off x="1143000" y="9266238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8650" y="0"/>
            <a:ext cx="3239770" cy="791464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66577" y="1409700"/>
            <a:ext cx="3622040" cy="8877320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507662-2175-4C6B-B72D-734DF99D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279104"/>
            <a:ext cx="15477705" cy="20415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712E5E-0DE1-412C-9FCE-9599907D4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6" y="184863"/>
            <a:ext cx="1158754" cy="12954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507" y="299275"/>
            <a:ext cx="1737415" cy="11446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69996" y="2324100"/>
            <a:ext cx="17789404" cy="728186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3600" dirty="0">
                <a:solidFill>
                  <a:srgbClr val="002060"/>
                </a:solidFill>
              </a:rPr>
              <a:t>и проведение образовательных мероприятий для управленческих и педагогических </a:t>
            </a:r>
            <a:r>
              <a:rPr lang="ru-RU" sz="3600" dirty="0" smtClean="0">
                <a:solidFill>
                  <a:srgbClr val="002060"/>
                </a:solidFill>
              </a:rPr>
              <a:t>работников</a:t>
            </a:r>
          </a:p>
          <a:p>
            <a:pPr marL="0" indent="355600" algn="just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Образовательный трек </a:t>
            </a:r>
            <a:r>
              <a:rPr lang="ru-RU" sz="3600" dirty="0" smtClean="0">
                <a:solidFill>
                  <a:srgbClr val="002060"/>
                </a:solidFill>
              </a:rPr>
              <a:t>– образовательная ситуация, направленная на актуализацию понимания необходимости изменений.</a:t>
            </a:r>
          </a:p>
          <a:p>
            <a:pPr marL="0" indent="355600" algn="just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Образовательное событие </a:t>
            </a:r>
            <a:r>
              <a:rPr lang="ru-RU" sz="3600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ru-RU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образовательная ситуация, обеспечивающая </a:t>
            </a:r>
            <a:r>
              <a:rPr lang="ru-RU" sz="3600" dirty="0">
                <a:solidFill>
                  <a:srgbClr val="002060"/>
                </a:solidFill>
                <a:cs typeface="Arial" panose="020B0604020202020204" pitchFamily="34" charset="0"/>
              </a:rPr>
              <a:t>деятельность </a:t>
            </a:r>
            <a:r>
              <a:rPr lang="ru-RU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по включению </a:t>
            </a:r>
            <a:r>
              <a:rPr lang="ru-RU" sz="3600" dirty="0">
                <a:solidFill>
                  <a:srgbClr val="002060"/>
                </a:solidFill>
                <a:cs typeface="Arial" panose="020B0604020202020204" pitchFamily="34" charset="0"/>
              </a:rPr>
              <a:t>в различные формы коммуникации и </a:t>
            </a:r>
            <a:r>
              <a:rPr lang="ru-RU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направленная </a:t>
            </a:r>
            <a:r>
              <a:rPr lang="ru-RU" sz="3600" dirty="0">
                <a:solidFill>
                  <a:srgbClr val="002060"/>
                </a:solidFill>
                <a:cs typeface="Arial" panose="020B0604020202020204" pitchFamily="34" charset="0"/>
              </a:rPr>
              <a:t>на формирование и/или развитие профессиональных компетенций руководящих и педагогических работников образовательных </a:t>
            </a:r>
            <a:r>
              <a:rPr lang="ru-RU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организаций.</a:t>
            </a:r>
          </a:p>
          <a:p>
            <a:pPr marL="0" indent="355600" algn="just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Образовательный </a:t>
            </a:r>
            <a:r>
              <a:rPr lang="ru-RU" sz="36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интенсив</a:t>
            </a:r>
            <a:r>
              <a:rPr lang="ru-RU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– цикл образовательных событий, включающий в себя образовательные активности команды, цель которых обеспечение комплексных изменений в образовательной системе.</a:t>
            </a:r>
            <a:endParaRPr lang="ru-RU" sz="36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4000" dirty="0"/>
          </a:p>
          <a:p>
            <a:pPr marL="0" indent="0" algn="ctr">
              <a:lnSpc>
                <a:spcPct val="100000"/>
              </a:lnSpc>
              <a:buNone/>
            </a:pPr>
            <a:endParaRPr lang="ru-RU" sz="3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8152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495</Words>
  <Application>Microsoft Office PowerPoint</Application>
  <PresentationFormat>Произвольный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Специальное оформление</vt:lpstr>
      <vt:lpstr>Роль Центра непрерывного повышения профессионального мастерства педагогических работников в развитии профессионального мастерства и ликвидации профессиональных дефицитов управленческих и педагогических работников</vt:lpstr>
      <vt:lpstr>Презентация PowerPoint</vt:lpstr>
      <vt:lpstr>Презентация PowerPoint</vt:lpstr>
      <vt:lpstr>Центр непрерывного повышения профессионального мастерства педагогических работников</vt:lpstr>
      <vt:lpstr>Центр непрерывного повышения профессионального мастерства педагогических работников</vt:lpstr>
      <vt:lpstr>Центр непрерывного повышения профессионального мастерства педагогических работников</vt:lpstr>
      <vt:lpstr>Центр непрерывного повышения профессионального мастерства педагогических работников</vt:lpstr>
      <vt:lpstr>Презентация PowerPoint</vt:lpstr>
      <vt:lpstr>Центр непрерывного повышения профессионального мастерства педагогических работников</vt:lpstr>
      <vt:lpstr>Презентация PowerPoint</vt:lpstr>
      <vt:lpstr>Роль Центра непрерывного повышения профессионального мастерства педагогических работников в развитии профессионального мастерства и ликвидации профессиональных дефицитов управленческих и педагогических работников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Борисова</dc:creator>
  <cp:lastModifiedBy>mashukov_av</cp:lastModifiedBy>
  <cp:revision>89</cp:revision>
  <dcterms:created xsi:type="dcterms:W3CDTF">2021-01-21T08:35:00Z</dcterms:created>
  <dcterms:modified xsi:type="dcterms:W3CDTF">2021-11-22T21:36:30Z</dcterms:modified>
</cp:coreProperties>
</file>